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9" r:id="rId2"/>
    <p:sldId id="309" r:id="rId3"/>
    <p:sldId id="318" r:id="rId4"/>
    <p:sldId id="277" r:id="rId5"/>
    <p:sldId id="314" r:id="rId6"/>
    <p:sldId id="313" r:id="rId7"/>
    <p:sldId id="317" r:id="rId8"/>
    <p:sldId id="281" r:id="rId9"/>
    <p:sldId id="312" r:id="rId10"/>
    <p:sldId id="31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CDE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4660"/>
  </p:normalViewPr>
  <p:slideViewPr>
    <p:cSldViewPr>
      <p:cViewPr>
        <p:scale>
          <a:sx n="90" d="100"/>
          <a:sy n="90" d="100"/>
        </p:scale>
        <p:origin x="-828" y="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02C055-A40F-439A-A14B-B414788FAA41}" type="datetimeFigureOut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173B5-C3FB-4930-87A4-2FD1617ADD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74256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173B5-C3FB-4930-87A4-2FD1617ADD0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74600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58004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1C3C-E6D5-4BC3-B598-5D81F53DD8F6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5842-C592-492C-9CBF-6D11994FE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4C7B-56AE-4C80-A6DF-98681A74B2C0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5842-C592-492C-9CBF-6D11994FE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E578-3CC0-4587-A88A-2A528A45D6E1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5842-C592-492C-9CBF-6D11994FE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9F8E-34B5-4A11-81EB-DCF2A0352E41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5842-C592-492C-9CBF-6D11994FE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C96C9-AE60-40D8-9AC1-11F8986B1859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5842-C592-492C-9CBF-6D11994FE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10EB0-0B58-4062-B6EC-5FD0D9557EB6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5842-C592-492C-9CBF-6D11994FE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B29EC-495C-4AD0-9079-D7C5BE120804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5842-C592-492C-9CBF-6D11994FE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4FA0-CDC7-40F6-9310-769E179166AF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5842-C592-492C-9CBF-6D11994FE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3FF39-7916-44CD-A0DB-8DB192D3E7B2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5842-C592-492C-9CBF-6D11994FE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BD014-BCEF-458A-ABC5-8F9F95139CD1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5842-C592-492C-9CBF-6D11994FE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F2A99-E57C-40A1-A0FA-BFB684A3EC59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5842-C592-492C-9CBF-6D11994FE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4E86B-1B49-425B-AA1F-BB82800A2AE5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95842-C592-492C-9CBF-6D11994FE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/>
          <p:nvPr/>
        </p:nvGrpSpPr>
        <p:grpSpPr>
          <a:xfrm>
            <a:off x="381000" y="381000"/>
            <a:ext cx="8382000" cy="6251575"/>
            <a:chOff x="533400" y="381000"/>
            <a:chExt cx="8382000" cy="6251575"/>
          </a:xfrm>
        </p:grpSpPr>
        <p:sp>
          <p:nvSpPr>
            <p:cNvPr id="5" name="Rectangle 2"/>
            <p:cNvSpPr txBox="1">
              <a:spLocks noChangeArrowheads="1"/>
            </p:cNvSpPr>
            <p:nvPr/>
          </p:nvSpPr>
          <p:spPr>
            <a:xfrm>
              <a:off x="609600" y="381000"/>
              <a:ext cx="8305800" cy="1524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en-US" sz="2200" b="1" dirty="0" smtClean="0">
                  <a:latin typeface="Myanmar2" pitchFamily="34" charset="0"/>
                  <a:ea typeface="Myanmar3" pitchFamily="18" charset="0"/>
                  <a:cs typeface="Myanmar2" pitchFamily="34" charset="0"/>
                </a:rPr>
                <a:t>The Republic of the Union of Myanmar</a:t>
              </a:r>
            </a:p>
            <a:p>
              <a:pPr algn="ctr">
                <a:spcBef>
                  <a:spcPct val="0"/>
                </a:spcBef>
                <a:defRPr/>
              </a:pPr>
              <a:r>
                <a:rPr lang="en-US" sz="2200" b="1" dirty="0" smtClean="0">
                  <a:latin typeface="Myanmar2" pitchFamily="34" charset="0"/>
                  <a:ea typeface="Myanmar3" pitchFamily="18" charset="0"/>
                  <a:cs typeface="Myanmar2" pitchFamily="34" charset="0"/>
                </a:rPr>
                <a:t>Ministry of Electric Power</a:t>
              </a:r>
            </a:p>
            <a:p>
              <a:pPr algn="ctr">
                <a:spcBef>
                  <a:spcPct val="0"/>
                </a:spcBef>
                <a:defRPr/>
              </a:pPr>
              <a:r>
                <a:rPr lang="en-US" sz="2200" b="1" dirty="0" smtClean="0">
                  <a:latin typeface="Myanmar2" pitchFamily="34" charset="0"/>
                  <a:ea typeface="Myanmar3" pitchFamily="18" charset="0"/>
                  <a:cs typeface="Myanmar2" pitchFamily="34" charset="0"/>
                </a:rPr>
                <a:t>Electricity Supply Enterprise</a:t>
              </a:r>
            </a:p>
            <a:p>
              <a:pPr algn="ctr">
                <a:spcBef>
                  <a:spcPct val="0"/>
                </a:spcBef>
                <a:defRPr/>
              </a:pPr>
              <a:r>
                <a:rPr lang="en-US" sz="2200" b="1" dirty="0" err="1" smtClean="0">
                  <a:latin typeface="Myanmar2" pitchFamily="34" charset="0"/>
                  <a:ea typeface="Myanmar3" pitchFamily="18" charset="0"/>
                  <a:cs typeface="Myanmar2" pitchFamily="34" charset="0"/>
                </a:rPr>
                <a:t>Kayin</a:t>
              </a:r>
              <a:r>
                <a:rPr lang="en-US" sz="2200" b="1" dirty="0" smtClean="0">
                  <a:latin typeface="Myanmar2" pitchFamily="34" charset="0"/>
                  <a:ea typeface="Myanmar3" pitchFamily="18" charset="0"/>
                  <a:cs typeface="Myanmar2" pitchFamily="34" charset="0"/>
                </a:rPr>
                <a:t> State Office</a:t>
              </a:r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609600" y="4572000"/>
              <a:ext cx="83058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sz="2400" b="1" dirty="0" smtClean="0">
                  <a:latin typeface="Myanmar2" pitchFamily="34" charset="0"/>
                  <a:ea typeface="Myanmar3" pitchFamily="18" charset="0"/>
                  <a:cs typeface="Myanmar2" pitchFamily="34" charset="0"/>
                </a:rPr>
                <a:t>Priorities and Detailed </a:t>
              </a:r>
              <a:r>
                <a:rPr lang="en-US" sz="2400" b="1" dirty="0" err="1" smtClean="0">
                  <a:latin typeface="Myanmar2" pitchFamily="34" charset="0"/>
                  <a:ea typeface="Myanmar3" pitchFamily="18" charset="0"/>
                  <a:cs typeface="Myanmar2" pitchFamily="34" charset="0"/>
                </a:rPr>
                <a:t>Desription</a:t>
              </a:r>
              <a:r>
                <a:rPr lang="en-US" sz="2400" b="1" dirty="0" smtClean="0">
                  <a:latin typeface="Myanmar2" pitchFamily="34" charset="0"/>
                  <a:ea typeface="Myanmar3" pitchFamily="18" charset="0"/>
                  <a:cs typeface="Myanmar2" pitchFamily="34" charset="0"/>
                </a:rPr>
                <a:t> of </a:t>
              </a:r>
              <a:r>
                <a:rPr lang="en-US" sz="2400" b="1" dirty="0" err="1" smtClean="0">
                  <a:latin typeface="Myanmar2" pitchFamily="34" charset="0"/>
                  <a:ea typeface="Myanmar3" pitchFamily="18" charset="0"/>
                  <a:cs typeface="Myanmar2" pitchFamily="34" charset="0"/>
                </a:rPr>
                <a:t>Eletrificationn</a:t>
              </a:r>
              <a:r>
                <a:rPr lang="en-US" sz="2400" b="1" dirty="0" smtClean="0">
                  <a:latin typeface="Myanmar2" pitchFamily="34" charset="0"/>
                  <a:ea typeface="Myanmar3" pitchFamily="18" charset="0"/>
                  <a:cs typeface="Myanmar2" pitchFamily="34" charset="0"/>
                </a:rPr>
                <a:t> Plan</a:t>
              </a:r>
            </a:p>
            <a:p>
              <a:pPr algn="ctr">
                <a:spcBef>
                  <a:spcPct val="50000"/>
                </a:spcBef>
              </a:pPr>
              <a:r>
                <a:rPr lang="en-US" sz="2400" b="1" dirty="0" smtClean="0">
                  <a:latin typeface="Myanmar2" pitchFamily="34" charset="0"/>
                  <a:ea typeface="Myanmar3" pitchFamily="18" charset="0"/>
                  <a:cs typeface="Myanmar2" pitchFamily="34" charset="0"/>
                </a:rPr>
                <a:t>For </a:t>
              </a:r>
              <a:r>
                <a:rPr lang="en-US" sz="2400" b="1" dirty="0" err="1" smtClean="0">
                  <a:latin typeface="Myanmar2" pitchFamily="34" charset="0"/>
                  <a:ea typeface="Myanmar3" pitchFamily="18" charset="0"/>
                  <a:cs typeface="Myanmar2" pitchFamily="34" charset="0"/>
                </a:rPr>
                <a:t>Kayin</a:t>
              </a:r>
              <a:r>
                <a:rPr lang="en-US" sz="2400" b="1" dirty="0" smtClean="0">
                  <a:latin typeface="Myanmar2" pitchFamily="34" charset="0"/>
                  <a:ea typeface="Myanmar3" pitchFamily="18" charset="0"/>
                  <a:cs typeface="Myanmar2" pitchFamily="34" charset="0"/>
                </a:rPr>
                <a:t> State</a:t>
              </a:r>
              <a:endParaRPr lang="en-US" sz="2400" b="1" dirty="0">
                <a:latin typeface="Myanmar2" pitchFamily="34" charset="0"/>
                <a:ea typeface="Myanmar3" pitchFamily="18" charset="0"/>
                <a:cs typeface="Myanmar2" pitchFamily="34" charset="0"/>
              </a:endParaRPr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533400" y="6076950"/>
              <a:ext cx="2286000" cy="555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US" b="1" dirty="0" smtClean="0">
                  <a:latin typeface="Myanmar2" pitchFamily="34" charset="0"/>
                  <a:ea typeface="Myanmar3" pitchFamily="18" charset="0"/>
                  <a:cs typeface="Myanmar2" pitchFamily="34" charset="0"/>
                </a:rPr>
                <a:t>Dated  -21. Oct.  2015</a:t>
              </a:r>
              <a:endParaRPr lang="en-US" b="1" dirty="0">
                <a:latin typeface="Myanmar2" pitchFamily="34" charset="0"/>
                <a:ea typeface="Myanmar3" pitchFamily="18" charset="0"/>
                <a:cs typeface="Myanmar2" pitchFamily="34" charset="0"/>
              </a:endParaRPr>
            </a:p>
          </p:txBody>
        </p:sp>
        <p:pic>
          <p:nvPicPr>
            <p:cNvPr id="8" name="Picture 7" descr="logo.jpg"/>
            <p:cNvPicPr>
              <a:picLocks noChangeAspect="1"/>
            </p:cNvPicPr>
            <p:nvPr/>
          </p:nvPicPr>
          <p:blipFill>
            <a:blip r:embed="rId3" cstate="print">
              <a:lum bright="-1000" contrast="28000"/>
            </a:blip>
            <a:stretch>
              <a:fillRect/>
            </a:stretch>
          </p:blipFill>
          <p:spPr>
            <a:xfrm>
              <a:off x="3962400" y="2362200"/>
              <a:ext cx="1524000" cy="1960418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381000" y="304800"/>
            <a:ext cx="8458200" cy="63246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844061" y="914400"/>
            <a:ext cx="7596554" cy="4343400"/>
          </a:xfrm>
          <a:prstGeom prst="ellipse">
            <a:avLst/>
          </a:prstGeom>
          <a:solidFill>
            <a:srgbClr val="11C1FF"/>
          </a:solidFill>
          <a:ln w="1016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95754" y="2474774"/>
            <a:ext cx="6811108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THANK </a:t>
            </a:r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YOU</a:t>
            </a:r>
            <a:endParaRPr lang="my-MM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5"/>
          <p:cNvSpPr txBox="1">
            <a:spLocks noChangeArrowheads="1"/>
          </p:cNvSpPr>
          <p:nvPr/>
        </p:nvSpPr>
        <p:spPr bwMode="auto">
          <a:xfrm>
            <a:off x="562708" y="2017216"/>
            <a:ext cx="8299938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1" algn="just" eaLnBrk="1" hangingPunct="1"/>
            <a:r>
              <a:rPr lang="en-US" sz="2200" b="1" dirty="0" smtClean="0">
                <a:latin typeface="Myanmar2.1" pitchFamily="34" charset="0"/>
                <a:ea typeface="Myanmar3" pitchFamily="18" charset="0"/>
                <a:cs typeface="Myanmar2.1" pitchFamily="34" charset="0"/>
              </a:rPr>
              <a:t>			We have submitted to the </a:t>
            </a:r>
            <a:r>
              <a:rPr lang="en-US" sz="2200" b="1" dirty="0">
                <a:latin typeface="Myanmar2.1" pitchFamily="34" charset="0"/>
                <a:ea typeface="Myanmar3" pitchFamily="18" charset="0"/>
                <a:cs typeface="Myanmar2.1" pitchFamily="34" charset="0"/>
              </a:rPr>
              <a:t>S</a:t>
            </a:r>
            <a:r>
              <a:rPr lang="en-US" sz="2200" b="1" dirty="0" smtClean="0">
                <a:latin typeface="Myanmar2.1" pitchFamily="34" charset="0"/>
                <a:ea typeface="Myanmar3" pitchFamily="18" charset="0"/>
                <a:cs typeface="Myanmar2.1" pitchFamily="34" charset="0"/>
              </a:rPr>
              <a:t>tate Prime Minister and State Minister of Electric &amp; Industrial  for implementation the NEP with World Bank loan that we have planned with priority of the villages lists within 2 miles from existing 11 kV lines. </a:t>
            </a:r>
          </a:p>
          <a:p>
            <a:pPr lvl="1" algn="just" eaLnBrk="1" hangingPunct="1"/>
            <a:r>
              <a:rPr lang="en-US" sz="2200" b="1" dirty="0">
                <a:latin typeface="Myanmar2.1" pitchFamily="34" charset="0"/>
                <a:ea typeface="Myanmar3" pitchFamily="18" charset="0"/>
                <a:cs typeface="Myanmar2.1" pitchFamily="34" charset="0"/>
              </a:rPr>
              <a:t>	</a:t>
            </a:r>
            <a:r>
              <a:rPr lang="en-US" sz="2200" b="1" dirty="0" smtClean="0">
                <a:latin typeface="Myanmar2.1" pitchFamily="34" charset="0"/>
                <a:ea typeface="Myanmar3" pitchFamily="18" charset="0"/>
                <a:cs typeface="Myanmar2.1" pitchFamily="34" charset="0"/>
              </a:rPr>
              <a:t>		</a:t>
            </a:r>
            <a:endParaRPr lang="en-US" sz="2200" b="1" dirty="0">
              <a:latin typeface="Myanmar2.1" pitchFamily="34" charset="0"/>
              <a:ea typeface="Myanmar3" pitchFamily="18" charset="0"/>
              <a:cs typeface="Myanmar2.1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446477" cy="8382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Priority Electrification Project List for 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Kayin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State 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5842-C592-492C-9CBF-6D11994FEF8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8075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14746886"/>
              </p:ext>
            </p:extLst>
          </p:nvPr>
        </p:nvGraphicFramePr>
        <p:xfrm>
          <a:off x="492370" y="1752608"/>
          <a:ext cx="8356206" cy="32531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2031"/>
                <a:gridCol w="914400"/>
                <a:gridCol w="942535"/>
                <a:gridCol w="759655"/>
                <a:gridCol w="759655"/>
                <a:gridCol w="759655"/>
                <a:gridCol w="759655"/>
                <a:gridCol w="759655"/>
                <a:gridCol w="759655"/>
                <a:gridCol w="759655"/>
                <a:gridCol w="759655"/>
              </a:tblGrid>
              <a:tr h="6858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Sr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No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Township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 Be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Constructed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The effective area</a:t>
                      </a: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Estimated Cost (</a:t>
                      </a:r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millon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kyats)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09600">
                <a:tc vMerge="1">
                  <a:txBody>
                    <a:bodyPr/>
                    <a:lstStyle/>
                    <a:p>
                      <a:pPr algn="ctr" rtl="0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Substation</a:t>
                      </a: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66kV Line</a:t>
                      </a:r>
                    </a:p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(mile)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33kV Line (mile)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 </a:t>
                      </a:r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Vill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(ages</a:t>
                      </a:r>
                    </a:p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</a:t>
                      </a:r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Nos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 Household</a:t>
                      </a:r>
                    </a:p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</a:t>
                      </a:r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Nos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 Population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</a:t>
                      </a:r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Nos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Material 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Instruction 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 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Hpaan</a:t>
                      </a:r>
                      <a:endParaRPr lang="en-US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  <a:p>
                      <a:pPr algn="l" rtl="0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</a:t>
                      </a:r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Mithayaung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66/11kV</a:t>
                      </a:r>
                    </a:p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10 MVA(NEW)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4009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20526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2457.48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292.18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2749.66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Hlinebwe</a:t>
                      </a:r>
                      <a:endParaRPr lang="en-US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</a:t>
                      </a:r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Kanni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33/11kV</a:t>
                      </a:r>
                    </a:p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 MVA(NEW)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27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4899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34844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626.35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112.72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739.07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22960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0.5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60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8908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55370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3083.83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404.9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3488.73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  <p:sp>
        <p:nvSpPr>
          <p:cNvPr id="5" name="TextBox 15"/>
          <p:cNvSpPr txBox="1">
            <a:spLocks noChangeArrowheads="1"/>
          </p:cNvSpPr>
          <p:nvPr/>
        </p:nvSpPr>
        <p:spPr bwMode="auto">
          <a:xfrm>
            <a:off x="467834" y="973636"/>
            <a:ext cx="8415668" cy="769441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200" b="1" dirty="0">
                <a:solidFill>
                  <a:srgbClr val="000000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The additional electrification statement due to newly extension and replacement</a:t>
            </a:r>
            <a:br>
              <a:rPr lang="en-US" sz="2200" b="1" dirty="0">
                <a:solidFill>
                  <a:srgbClr val="000000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</a:b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66/11kV &amp; 33/11 </a:t>
            </a:r>
            <a:r>
              <a:rPr lang="en-US" sz="2200" b="1" dirty="0">
                <a:solidFill>
                  <a:srgbClr val="000000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kV substation and 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Related  </a:t>
            </a:r>
            <a:r>
              <a:rPr lang="en-US" sz="2200" b="1" dirty="0">
                <a:solidFill>
                  <a:srgbClr val="000000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power line for </a:t>
            </a:r>
            <a:r>
              <a:rPr lang="en-US" sz="2200" b="1" dirty="0" err="1" smtClean="0">
                <a:solidFill>
                  <a:srgbClr val="000000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Kayin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 State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5842-C592-492C-9CBF-6D11994FEF8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085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2" y="918529"/>
            <a:ext cx="8179369" cy="57837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953000" y="1066800"/>
            <a:ext cx="4114800" cy="17526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dirty="0" smtClean="0">
                <a:latin typeface="Myanmar2" pitchFamily="34" charset="0"/>
                <a:cs typeface="Myanmar2" pitchFamily="34" charset="0"/>
              </a:rPr>
              <a:t>To be constructed</a:t>
            </a:r>
          </a:p>
          <a:p>
            <a:pPr marL="342900" indent="-342900" algn="l">
              <a:buFont typeface="Arial" charset="0"/>
              <a:buChar char="•"/>
            </a:pPr>
            <a:r>
              <a:rPr lang="en-US" sz="1600" dirty="0" smtClean="0">
                <a:latin typeface="Myanmar2" pitchFamily="34" charset="0"/>
                <a:cs typeface="Myanmar2" pitchFamily="34" charset="0"/>
              </a:rPr>
              <a:t>11kV Distribution Line 65.4 miles</a:t>
            </a:r>
          </a:p>
          <a:p>
            <a:pPr marL="342900" indent="-342900" algn="l">
              <a:buFont typeface="Arial" charset="0"/>
              <a:buChar char="•"/>
            </a:pPr>
            <a:r>
              <a:rPr lang="en-US" sz="1600" dirty="0" smtClean="0">
                <a:latin typeface="Myanmar2" pitchFamily="34" charset="0"/>
                <a:cs typeface="Myanmar2" pitchFamily="34" charset="0"/>
              </a:rPr>
              <a:t>400V Distribution Line 68.2 miles</a:t>
            </a:r>
          </a:p>
          <a:p>
            <a:pPr marL="342900" indent="-342900" algn="l">
              <a:buFont typeface="Arial" charset="0"/>
              <a:buChar char="•"/>
            </a:pPr>
            <a:r>
              <a:rPr lang="en-US" sz="1600" dirty="0" smtClean="0">
                <a:latin typeface="Myanmar2" pitchFamily="34" charset="0"/>
                <a:cs typeface="Myanmar2" pitchFamily="34" charset="0"/>
              </a:rPr>
              <a:t>11/0.4kV Distribution Transformer 69 </a:t>
            </a:r>
            <a:r>
              <a:rPr lang="en-US" sz="16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600" dirty="0" smtClean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953000" y="3505200"/>
            <a:ext cx="4114800" cy="1143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err="1" smtClean="0">
                <a:latin typeface="Myanmar2" pitchFamily="34" charset="0"/>
                <a:cs typeface="Myanmar2" pitchFamily="34" charset="0"/>
              </a:rPr>
              <a:t>Kayin</a:t>
            </a:r>
            <a:r>
              <a:rPr lang="en-US" sz="1600" dirty="0" smtClean="0">
                <a:latin typeface="Myanmar2" pitchFamily="34" charset="0"/>
                <a:cs typeface="Myanmar2" pitchFamily="34" charset="0"/>
              </a:rPr>
              <a:t> State</a:t>
            </a:r>
          </a:p>
          <a:p>
            <a:pPr algn="l"/>
            <a:r>
              <a:rPr lang="en-US" sz="1600" dirty="0" smtClean="0">
                <a:latin typeface="Myanmar2" pitchFamily="34" charset="0"/>
                <a:cs typeface="Myanmar2" pitchFamily="34" charset="0"/>
              </a:rPr>
              <a:t>No of Villages		67 </a:t>
            </a:r>
            <a:r>
              <a:rPr lang="en-US" sz="16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600" dirty="0" smtClean="0">
              <a:latin typeface="Myanmar2" pitchFamily="34" charset="0"/>
              <a:cs typeface="Myanmar2" pitchFamily="34" charset="0"/>
            </a:endParaRPr>
          </a:p>
          <a:p>
            <a:pPr algn="l"/>
            <a:r>
              <a:rPr lang="en-US" sz="1600" dirty="0" smtClean="0">
                <a:latin typeface="Myanmar2" pitchFamily="34" charset="0"/>
                <a:cs typeface="Myanmar2" pitchFamily="34" charset="0"/>
              </a:rPr>
              <a:t>Household		                      7610</a:t>
            </a:r>
          </a:p>
          <a:p>
            <a:pPr algn="l"/>
            <a:r>
              <a:rPr lang="en-US" sz="1600" dirty="0" smtClean="0">
                <a:latin typeface="Myanmar2" pitchFamily="34" charset="0"/>
                <a:cs typeface="Myanmar2" pitchFamily="34" charset="0"/>
              </a:rPr>
              <a:t>Estimated Costs(Mil Kyats)	2841.8</a:t>
            </a:r>
            <a:endParaRPr lang="en-US" sz="16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953000" y="4876800"/>
            <a:ext cx="4114800" cy="1143000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err="1" smtClean="0">
                <a:latin typeface="Myanmar2" pitchFamily="34" charset="0"/>
                <a:cs typeface="Myanmar2" pitchFamily="34" charset="0"/>
              </a:rPr>
              <a:t>Hpaan</a:t>
            </a:r>
            <a:r>
              <a:rPr lang="en-US" sz="1600" dirty="0" smtClean="0">
                <a:latin typeface="Myanmar2" pitchFamily="34" charset="0"/>
                <a:cs typeface="Myanmar2" pitchFamily="34" charset="0"/>
              </a:rPr>
              <a:t> District</a:t>
            </a:r>
          </a:p>
          <a:p>
            <a:pPr algn="l"/>
            <a:r>
              <a:rPr lang="en-US" sz="1600" dirty="0" smtClean="0">
                <a:latin typeface="Myanmar2" pitchFamily="34" charset="0"/>
                <a:cs typeface="Myanmar2" pitchFamily="34" charset="0"/>
              </a:rPr>
              <a:t>No of Villages		67 </a:t>
            </a:r>
            <a:r>
              <a:rPr lang="en-US" sz="1600" dirty="0" err="1" smtClean="0">
                <a:latin typeface="Myanmar2" pitchFamily="34" charset="0"/>
                <a:cs typeface="Myanmar2" pitchFamily="34" charset="0"/>
              </a:rPr>
              <a:t>Nos</a:t>
            </a:r>
            <a:endParaRPr lang="en-US" sz="1600" dirty="0" smtClean="0">
              <a:latin typeface="Myanmar2" pitchFamily="34" charset="0"/>
              <a:cs typeface="Myanmar2" pitchFamily="34" charset="0"/>
            </a:endParaRPr>
          </a:p>
          <a:p>
            <a:pPr algn="l"/>
            <a:r>
              <a:rPr lang="en-US" sz="1600" dirty="0" smtClean="0">
                <a:latin typeface="Myanmar2" pitchFamily="34" charset="0"/>
                <a:cs typeface="Myanmar2" pitchFamily="34" charset="0"/>
              </a:rPr>
              <a:t>Household		                      7610</a:t>
            </a:r>
          </a:p>
          <a:p>
            <a:pPr algn="l"/>
            <a:r>
              <a:rPr lang="en-US" sz="1600" dirty="0" smtClean="0">
                <a:latin typeface="Myanmar2" pitchFamily="34" charset="0"/>
                <a:cs typeface="Myanmar2" pitchFamily="34" charset="0"/>
              </a:rPr>
              <a:t>Estimated Costs(Mil Kyats)	2841.8</a:t>
            </a:r>
            <a:endParaRPr lang="en-US" sz="16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826479" y="152404"/>
            <a:ext cx="8088923" cy="769441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200" b="1" dirty="0">
                <a:latin typeface="Myanmar2" pitchFamily="34" charset="0"/>
                <a:ea typeface="Myanmar3" pitchFamily="18" charset="0"/>
                <a:cs typeface="Myanmar2" pitchFamily="34" charset="0"/>
              </a:rPr>
              <a:t>Electrification Plan for Villages of </a:t>
            </a:r>
            <a:r>
              <a:rPr lang="en-US" sz="2200" b="1" dirty="0" err="1">
                <a:latin typeface="Myanmar2" pitchFamily="34" charset="0"/>
                <a:ea typeface="Myanmar3" pitchFamily="18" charset="0"/>
                <a:cs typeface="Myanmar2" pitchFamily="34" charset="0"/>
              </a:rPr>
              <a:t>Kayin</a:t>
            </a:r>
            <a:r>
              <a:rPr lang="en-US" sz="2200" b="1" dirty="0">
                <a:latin typeface="Myanmar2" pitchFamily="34" charset="0"/>
                <a:ea typeface="Myanmar3" pitchFamily="18" charset="0"/>
                <a:cs typeface="Myanmar2" pitchFamily="34" charset="0"/>
              </a:rPr>
              <a:t> State</a:t>
            </a:r>
          </a:p>
          <a:p>
            <a:pPr algn="ctr" eaLnBrk="1" hangingPunct="1"/>
            <a:r>
              <a:rPr lang="en-US" sz="2200" b="1" dirty="0">
                <a:latin typeface="Myanmar2" pitchFamily="34" charset="0"/>
                <a:ea typeface="Myanmar3" pitchFamily="18" charset="0"/>
                <a:cs typeface="Myanmar2" pitchFamily="34" charset="0"/>
              </a:rPr>
              <a:t>(Within 2 miles from Existing 11kV Distribution Line)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5842-C592-492C-9CBF-6D11994FEF8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9240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839200" cy="8382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 fontAlgn="ctr"/>
            <a:r>
              <a:rPr lang="en-US" sz="22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Detailed Electrification Plan for </a:t>
            </a:r>
            <a:r>
              <a:rPr lang="en-US" sz="22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Kayin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State</a:t>
            </a:r>
            <a:r>
              <a:rPr lang="en-US" sz="22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/>
            </a:r>
            <a:br>
              <a:rPr lang="en-US" sz="22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</a:br>
            <a:r>
              <a:rPr lang="en-US" sz="22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4" y="1371600"/>
          <a:ext cx="8839197" cy="2753499"/>
        </p:xfrm>
        <a:graphic>
          <a:graphicData uri="http://schemas.openxmlformats.org/drawingml/2006/table">
            <a:tbl>
              <a:tblPr/>
              <a:tblGrid>
                <a:gridCol w="310732"/>
                <a:gridCol w="450027"/>
                <a:gridCol w="503600"/>
                <a:gridCol w="428597"/>
                <a:gridCol w="407167"/>
                <a:gridCol w="417881"/>
                <a:gridCol w="460740"/>
                <a:gridCol w="458062"/>
                <a:gridCol w="428597"/>
                <a:gridCol w="425919"/>
                <a:gridCol w="441992"/>
                <a:gridCol w="376204"/>
                <a:gridCol w="282153"/>
                <a:gridCol w="474135"/>
                <a:gridCol w="450027"/>
                <a:gridCol w="450027"/>
                <a:gridCol w="361629"/>
                <a:gridCol w="471457"/>
                <a:gridCol w="621465"/>
                <a:gridCol w="618786"/>
              </a:tblGrid>
              <a:tr h="38744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District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Name 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of 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Village 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 be 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Electr-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ified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 of House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House hold 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Population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 be constructed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Estimated cost (Mil Kyates)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Task by regional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4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Cost for 11 kV Line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11/0.4 kV Transformer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400 V Lines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(Miles)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Estimated cost (Mil Kyates)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8229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Mile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Materi-al Cost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Tran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sport Cost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Construction Cost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KVA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Materi-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al Cost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Transport Cost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Construction Cost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Hpaan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67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7439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7610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39801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65.4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1569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85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251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1906.1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8620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69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856.4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24.2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55.2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935.7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2841.8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68.2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3059.6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0700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67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7439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7610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39801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65.4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1569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85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251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1906.1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8620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69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856.4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24.2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55.2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935.7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2841.8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68.2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3059.6</a:t>
                      </a:r>
                    </a:p>
                  </a:txBody>
                  <a:tcPr marL="6024" marR="6024" marT="6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5842-C592-492C-9CBF-6D11994FEF8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2914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63508" y="6527805"/>
            <a:ext cx="2133600" cy="365125"/>
          </a:xfrm>
        </p:spPr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839200" cy="9144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 fontAlgn="ctr"/>
            <a:r>
              <a:rPr lang="en-US" sz="22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Detailed Electrification Plan for </a:t>
            </a:r>
            <a:r>
              <a:rPr lang="en-US" sz="22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Hpaan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District</a:t>
            </a:r>
            <a:r>
              <a:rPr lang="en-US" sz="22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/>
            </a:r>
            <a:br>
              <a:rPr lang="en-US" sz="22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</a:br>
            <a:r>
              <a:rPr lang="en-US" sz="22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" y="1371599"/>
          <a:ext cx="8839205" cy="2930119"/>
        </p:xfrm>
        <a:graphic>
          <a:graphicData uri="http://schemas.openxmlformats.org/drawingml/2006/table">
            <a:tbl>
              <a:tblPr/>
              <a:tblGrid>
                <a:gridCol w="312478"/>
                <a:gridCol w="467880"/>
                <a:gridCol w="506429"/>
                <a:gridCol w="431002"/>
                <a:gridCol w="387902"/>
                <a:gridCol w="398678"/>
                <a:gridCol w="441778"/>
                <a:gridCol w="467880"/>
                <a:gridCol w="431002"/>
                <a:gridCol w="428310"/>
                <a:gridCol w="561456"/>
                <a:gridCol w="374304"/>
                <a:gridCol w="280728"/>
                <a:gridCol w="476797"/>
                <a:gridCol w="420227"/>
                <a:gridCol w="420227"/>
                <a:gridCol w="467880"/>
                <a:gridCol w="474105"/>
                <a:gridCol w="467880"/>
                <a:gridCol w="622262"/>
              </a:tblGrid>
              <a:tr h="36005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Town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ship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Name 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of 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Village 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 be 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Electr-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ified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 of House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House hold 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Population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 be constructed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Estimated cost (Mil Kyates)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Task by regional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00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Cost for 11 kV Line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11/0.4 kV Transformer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400 V Lines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(Miles)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Estimated cost (Mil Kyates)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7315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Mile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Mate-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rial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Tran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sport Cost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Construction Cost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KVA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Mater-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ial Cost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Transport Cost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Construction Cost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Hline</a:t>
                      </a:r>
                      <a:b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bwe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38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4685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4818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26095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38.44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919.024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49.97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147.23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1116.224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5180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39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496.86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13.65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31.20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541.71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1657.93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28.76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1291.01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Hpaan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29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2754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2792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13706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27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650.298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35.36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104.18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789.83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3440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30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359.5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10.50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24.00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394.00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1183.83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39.4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1768.63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6408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 Total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67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7439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7610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39801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65.4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1569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85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251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1906.1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8620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69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856.4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24.2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55.2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935.7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2841.8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68.2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3059.6</a:t>
                      </a:r>
                    </a:p>
                  </a:txBody>
                  <a:tcPr marL="6056" marR="6056" marT="6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9223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81354" y="1143001"/>
          <a:ext cx="8698525" cy="4114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097"/>
                <a:gridCol w="2241426"/>
                <a:gridCol w="933928"/>
                <a:gridCol w="778273"/>
                <a:gridCol w="622618"/>
                <a:gridCol w="1206921"/>
                <a:gridCol w="603461"/>
                <a:gridCol w="689670"/>
                <a:gridCol w="603461"/>
                <a:gridCol w="689670"/>
              </a:tblGrid>
              <a:tr h="50714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Fiscal Year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State/Region</a:t>
                      </a:r>
                      <a:b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Capital Budget for ESE (mil Kyats)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State/Region</a:t>
                      </a:r>
                      <a:b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Capital Budget </a:t>
                      </a:r>
                      <a:b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for 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DRD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mil </a:t>
                      </a:r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Electrified Connection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71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ON Grid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OFF Grid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275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 Cost</a:t>
                      </a:r>
                      <a:b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for 11 kV Line </a:t>
                      </a:r>
                      <a:b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&amp; 11/0.4 TR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Cost</a:t>
                      </a:r>
                      <a:b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for 400 V</a:t>
                      </a:r>
                      <a:b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Off Grid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Villages</a:t>
                      </a:r>
                      <a:b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Consumer</a:t>
                      </a:r>
                      <a:b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(nos)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Villages</a:t>
                      </a:r>
                      <a:b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(Nos)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Consumer</a:t>
                      </a:r>
                      <a:b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5517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my-MM" sz="1400" b="0" i="0" u="none" strike="noStrike" dirty="0">
                          <a:latin typeface="Myanmar2" pitchFamily="34" charset="0"/>
                          <a:cs typeface="Myanmar2" pitchFamily="34" charset="0"/>
                        </a:rPr>
                        <a:t>2014-2015 </a:t>
                      </a:r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Estimate(BE+RE</a:t>
                      </a:r>
                      <a:r>
                        <a:rPr lang="en-US" sz="1400" b="0" i="0" u="none" strike="noStrike" dirty="0"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1875.603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327.5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2203.10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936.95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44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3080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65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4918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17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my-MM" sz="1400" b="0" i="0" u="none" strike="noStrike" dirty="0">
                          <a:latin typeface="Myanmar2" pitchFamily="34" charset="0"/>
                          <a:cs typeface="Myanmar2" pitchFamily="34" charset="0"/>
                        </a:rPr>
                        <a:t>2015-2016 </a:t>
                      </a:r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Estimate (BE+RE</a:t>
                      </a:r>
                      <a:r>
                        <a:rPr lang="en-US" sz="1400" b="0" i="0" u="none" strike="noStrike" dirty="0"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3783.55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1509.35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5292.89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1027.6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93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6510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74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5138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17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latin typeface="Myanmar2" pitchFamily="34" charset="0"/>
                          <a:cs typeface="Myanmar2" pitchFamily="34" charset="0"/>
                        </a:rPr>
                        <a:t>2016-2017 </a:t>
                      </a:r>
                      <a:r>
                        <a:rPr lang="en-US" sz="1400" b="0" i="0" u="none" strike="noStrike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Budget </a:t>
                      </a:r>
                      <a:r>
                        <a:rPr lang="en-US" sz="1400" b="0" i="0" u="none" strike="noStrike" dirty="0" err="1" smtClean="0">
                          <a:latin typeface="Myanmar2" pitchFamily="34" charset="0"/>
                          <a:cs typeface="Myanmar2" pitchFamily="34" charset="0"/>
                        </a:rPr>
                        <a:t>stimate</a:t>
                      </a:r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>
                          <a:latin typeface="Myanmar2" pitchFamily="34" charset="0"/>
                          <a:cs typeface="Myanmar2" pitchFamily="34" charset="0"/>
                        </a:rPr>
                        <a:t>(BE+RE)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7577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861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8438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148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10360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203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24649</a:t>
                      </a:r>
                      <a:endParaRPr lang="en-US" sz="1400" b="0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1778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latin typeface="Myanmar2" pitchFamily="34" charset="0"/>
                          <a:cs typeface="Myanmar2" pitchFamily="34" charset="0"/>
                        </a:rPr>
                        <a:t>Grand 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13236.15</a:t>
                      </a:r>
                      <a:endParaRPr lang="en-US" sz="1500" b="1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2697.85</a:t>
                      </a:r>
                      <a:endParaRPr lang="en-US" sz="1500" b="1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15934</a:t>
                      </a:r>
                      <a:endParaRPr lang="en-US" sz="1500" b="1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1964.55</a:t>
                      </a:r>
                      <a:endParaRPr lang="en-US" sz="1500" b="1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285</a:t>
                      </a:r>
                      <a:endParaRPr lang="en-US" sz="1500" b="1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19950</a:t>
                      </a:r>
                      <a:endParaRPr lang="en-US" sz="1500" b="1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342</a:t>
                      </a:r>
                      <a:endParaRPr lang="en-US" sz="1500" b="1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34705</a:t>
                      </a:r>
                      <a:endParaRPr lang="en-US" sz="1500" b="1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11015" y="702588"/>
            <a:ext cx="8792308" cy="4308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The Statement of Fiscal Yearly Budget and Electrified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Connnetion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for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Kayin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State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55974" y="6536423"/>
            <a:ext cx="2133600" cy="365125"/>
          </a:xfrm>
        </p:spPr>
        <p:txBody>
          <a:bodyPr/>
          <a:lstStyle/>
          <a:p>
            <a:pPr>
              <a:defRPr/>
            </a:pPr>
            <a:fld id="{8F4D145F-1C12-4341-B5FD-AF4B3FF5BB38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5"/>
          <p:cNvSpPr txBox="1">
            <a:spLocks noChangeArrowheads="1"/>
          </p:cNvSpPr>
          <p:nvPr/>
        </p:nvSpPr>
        <p:spPr bwMode="auto">
          <a:xfrm>
            <a:off x="457200" y="1007390"/>
            <a:ext cx="8229600" cy="430887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 Main Materials List Transported to  </a:t>
            </a:r>
            <a:r>
              <a:rPr lang="en-US" sz="2200" b="1" dirty="0" err="1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Hpaan</a:t>
            </a: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 District Office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63046952"/>
              </p:ext>
            </p:extLst>
          </p:nvPr>
        </p:nvGraphicFramePr>
        <p:xfrm>
          <a:off x="457200" y="1447800"/>
          <a:ext cx="8229600" cy="3638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8961"/>
                <a:gridCol w="3495992"/>
                <a:gridCol w="1677879"/>
                <a:gridCol w="2556768"/>
              </a:tblGrid>
              <a:tr h="4381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Sr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Qty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Remark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11/0.4 kV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Distribution </a:t>
                      </a:r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Transformer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69 </a:t>
                      </a:r>
                      <a:r>
                        <a:rPr lang="en-US" sz="1600" dirty="0" err="1" smtClean="0"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Myanmar2" pitchFamily="34" charset="0"/>
                          <a:cs typeface="Myanmar2" pitchFamily="34" charset="0"/>
                        </a:rPr>
                        <a:t>Hpa</a:t>
                      </a:r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-an</a:t>
                      </a:r>
                      <a:r>
                        <a:rPr lang="en-US" sz="1600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  <a:r>
                        <a:rPr lang="en-US" sz="1600" baseline="0" dirty="0" smtClean="0">
                          <a:latin typeface="Myanmar2" pitchFamily="34" charset="0"/>
                          <a:cs typeface="Myanmar2" pitchFamily="34" charset="0"/>
                        </a:rPr>
                        <a:t>  PMO Office</a:t>
                      </a:r>
                      <a:endParaRPr lang="en-US" sz="1600" dirty="0" smtClean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10 meter Concrete Pole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2807 </a:t>
                      </a:r>
                      <a:r>
                        <a:rPr lang="en-US" sz="1600" dirty="0" err="1" smtClean="0"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Myanmar2" pitchFamily="34" charset="0"/>
                          <a:cs typeface="Myanmar2" pitchFamily="34" charset="0"/>
                        </a:rPr>
                        <a:t>Hpa</a:t>
                      </a:r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-an</a:t>
                      </a:r>
                      <a:r>
                        <a:rPr lang="en-US" sz="1600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  <a:r>
                        <a:rPr lang="en-US" sz="1600" baseline="0" dirty="0" smtClean="0">
                          <a:latin typeface="Myanmar2" pitchFamily="34" charset="0"/>
                          <a:cs typeface="Myanmar2" pitchFamily="34" charset="0"/>
                        </a:rPr>
                        <a:t>  PMO Office</a:t>
                      </a:r>
                      <a:endParaRPr lang="en-US" sz="1600" dirty="0" smtClean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A.C.S.R (95 mm</a:t>
                      </a:r>
                      <a:r>
                        <a:rPr lang="en-US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 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136710 Kg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   </a:t>
                      </a:r>
                      <a:r>
                        <a:rPr lang="en-US" sz="1600" dirty="0" err="1" smtClean="0">
                          <a:latin typeface="Myanmar2" pitchFamily="34" charset="0"/>
                          <a:cs typeface="Myanmar2" pitchFamily="34" charset="0"/>
                        </a:rPr>
                        <a:t>Hpa</a:t>
                      </a:r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-an</a:t>
                      </a:r>
                      <a:r>
                        <a:rPr lang="en-US" sz="1600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District </a:t>
                      </a:r>
                      <a:r>
                        <a:rPr lang="en-US" sz="1600" baseline="0" dirty="0" smtClean="0">
                          <a:latin typeface="Myanmar2" pitchFamily="34" charset="0"/>
                          <a:cs typeface="Myanmar2" pitchFamily="34" charset="0"/>
                        </a:rPr>
                        <a:t> PMO Office</a:t>
                      </a:r>
                      <a:endParaRPr lang="en-US" sz="1600" dirty="0" smtClean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11 kV Disc Insulator with Tension fitting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1769 Set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Myanmar2" pitchFamily="34" charset="0"/>
                          <a:cs typeface="Myanmar2" pitchFamily="34" charset="0"/>
                        </a:rPr>
                        <a:t>Hpa</a:t>
                      </a:r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-an</a:t>
                      </a:r>
                      <a:r>
                        <a:rPr lang="en-US" sz="1600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  <a:r>
                        <a:rPr lang="en-US" sz="1600" baseline="0" dirty="0" smtClean="0">
                          <a:latin typeface="Myanmar2" pitchFamily="34" charset="0"/>
                          <a:cs typeface="Myanmar2" pitchFamily="34" charset="0"/>
                        </a:rPr>
                        <a:t> PMO Office</a:t>
                      </a:r>
                      <a:endParaRPr lang="en-US" sz="1600" dirty="0" smtClean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11 kV Pin Insulator with Spindle &amp; Nut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6261</a:t>
                      </a:r>
                      <a:r>
                        <a:rPr lang="en-US" sz="1600" baseline="0" dirty="0" smtClean="0">
                          <a:latin typeface="Myanmar2" pitchFamily="34" charset="0"/>
                          <a:cs typeface="Myanmar2" pitchFamily="34" charset="0"/>
                        </a:rPr>
                        <a:t> No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Myanmar2" pitchFamily="34" charset="0"/>
                          <a:cs typeface="Myanmar2" pitchFamily="34" charset="0"/>
                        </a:rPr>
                        <a:t>Hpa</a:t>
                      </a:r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-an District PMO</a:t>
                      </a:r>
                      <a:r>
                        <a:rPr lang="en-US" sz="1600" baseline="0" dirty="0" smtClean="0">
                          <a:latin typeface="Myanmar2" pitchFamily="34" charset="0"/>
                          <a:cs typeface="Myanmar2" pitchFamily="34" charset="0"/>
                        </a:rPr>
                        <a:t> Office</a:t>
                      </a:r>
                      <a:endParaRPr lang="en-US" sz="1600" dirty="0" smtClean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11kV Surge Arrestor,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Disconnectors,Fuses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69 Set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Myanmar2" pitchFamily="34" charset="0"/>
                          <a:cs typeface="Myanmar2" pitchFamily="34" charset="0"/>
                        </a:rPr>
                        <a:t>Hpa</a:t>
                      </a:r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-an</a:t>
                      </a:r>
                      <a:r>
                        <a:rPr lang="en-US" sz="1600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District PMO</a:t>
                      </a:r>
                      <a:r>
                        <a:rPr lang="en-US" sz="1600" baseline="0" dirty="0" smtClean="0">
                          <a:latin typeface="Myanmar2" pitchFamily="34" charset="0"/>
                          <a:cs typeface="Myanmar2" pitchFamily="34" charset="0"/>
                        </a:rPr>
                        <a:t> Office</a:t>
                      </a:r>
                      <a:endParaRPr lang="en-US" sz="1600" dirty="0" smtClean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Other Materials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r>
                        <a:rPr lang="en-US" sz="1600" baseline="0" dirty="0" smtClean="0">
                          <a:latin typeface="Myanmar2" pitchFamily="34" charset="0"/>
                          <a:cs typeface="Myanmar2" pitchFamily="34" charset="0"/>
                        </a:rPr>
                        <a:t> Lot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Myanmar2" pitchFamily="34" charset="0"/>
                          <a:cs typeface="Myanmar2" pitchFamily="34" charset="0"/>
                        </a:rPr>
                        <a:t>Hpa</a:t>
                      </a:r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-an</a:t>
                      </a:r>
                      <a:r>
                        <a:rPr lang="en-US" sz="1600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  <a:r>
                        <a:rPr lang="en-US" sz="1600" baseline="0" dirty="0" smtClean="0">
                          <a:latin typeface="Myanmar2" pitchFamily="34" charset="0"/>
                          <a:cs typeface="Myanmar2" pitchFamily="34" charset="0"/>
                        </a:rPr>
                        <a:t>  PMO Office</a:t>
                      </a:r>
                      <a:endParaRPr lang="en-US" sz="1600" dirty="0" smtClean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5842-C592-492C-9CBF-6D11994FEF8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4799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5"/>
          <p:cNvSpPr txBox="1">
            <a:spLocks noChangeArrowheads="1"/>
          </p:cNvSpPr>
          <p:nvPr/>
        </p:nvSpPr>
        <p:spPr bwMode="auto">
          <a:xfrm>
            <a:off x="457200" y="1302665"/>
            <a:ext cx="8305800" cy="430887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 Main Materials List Transported to  </a:t>
            </a:r>
            <a:r>
              <a:rPr lang="en-US" sz="2200" b="1" dirty="0" err="1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Hpaan</a:t>
            </a: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 District Office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89378788"/>
              </p:ext>
            </p:extLst>
          </p:nvPr>
        </p:nvGraphicFramePr>
        <p:xfrm>
          <a:off x="457200" y="1733550"/>
          <a:ext cx="8305800" cy="318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581"/>
                <a:gridCol w="3609001"/>
                <a:gridCol w="1612776"/>
                <a:gridCol w="2580442"/>
              </a:tblGrid>
              <a:tr h="4381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Sr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Qty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Remark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66/11kV 10MVA Transformer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 No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Myanmar2" pitchFamily="34" charset="0"/>
                          <a:cs typeface="Myanmar2" pitchFamily="34" charset="0"/>
                        </a:rPr>
                        <a:t>Mithayaung</a:t>
                      </a:r>
                      <a:r>
                        <a:rPr lang="en-US" sz="1600" baseline="0" dirty="0" smtClean="0">
                          <a:latin typeface="Myanmar2" pitchFamily="34" charset="0"/>
                          <a:cs typeface="Myanmar2" pitchFamily="34" charset="0"/>
                        </a:rPr>
                        <a:t> Village</a:t>
                      </a:r>
                      <a:endParaRPr lang="en-US" sz="1600" dirty="0" smtClean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66/11kV 10MVA Substation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 Materials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 Lot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latin typeface="Myanmar2" pitchFamily="34" charset="0"/>
                          <a:cs typeface="Myanmar2" pitchFamily="34" charset="0"/>
                        </a:rPr>
                        <a:t>Mithayaung</a:t>
                      </a:r>
                      <a:r>
                        <a:rPr lang="en-US" sz="1600" baseline="0" dirty="0" smtClean="0">
                          <a:latin typeface="Myanmar2" pitchFamily="34" charset="0"/>
                          <a:cs typeface="Myanmar2" pitchFamily="34" charset="0"/>
                        </a:rPr>
                        <a:t> Village</a:t>
                      </a:r>
                      <a:endParaRPr lang="en-US" sz="1600" dirty="0" smtClean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66kV Line</a:t>
                      </a:r>
                      <a:r>
                        <a:rPr lang="en-US" sz="1600" baseline="0" dirty="0" smtClean="0">
                          <a:latin typeface="Myanmar2" pitchFamily="34" charset="0"/>
                          <a:cs typeface="Myanmar2" pitchFamily="34" charset="0"/>
                        </a:rPr>
                        <a:t> Materials for 11Miles</a:t>
                      </a:r>
                      <a:endParaRPr lang="en-US" sz="1600" dirty="0" smtClean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 Lot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latin typeface="Myanmar2" pitchFamily="34" charset="0"/>
                          <a:cs typeface="Myanmar2" pitchFamily="34" charset="0"/>
                        </a:rPr>
                        <a:t>Hpa</a:t>
                      </a:r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-an</a:t>
                      </a:r>
                      <a:r>
                        <a:rPr lang="en-US" sz="1600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  <a:r>
                        <a:rPr lang="en-US" sz="1600" baseline="0" dirty="0" smtClean="0">
                          <a:latin typeface="Myanmar2" pitchFamily="34" charset="0"/>
                          <a:cs typeface="Myanmar2" pitchFamily="34" charset="0"/>
                        </a:rPr>
                        <a:t>  PMO Office</a:t>
                      </a:r>
                      <a:endParaRPr lang="en-US" sz="1600" dirty="0" smtClean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11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33/11kV 5MVA Transformer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1No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Myanmar2" pitchFamily="34" charset="0"/>
                          <a:cs typeface="Myanmar2" pitchFamily="34" charset="0"/>
                        </a:rPr>
                        <a:t>Kanni</a:t>
                      </a:r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 Village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33/11kV 5MVA Substation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 Materials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 Lot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Myanmar2" pitchFamily="34" charset="0"/>
                          <a:cs typeface="Myanmar2" pitchFamily="34" charset="0"/>
                        </a:rPr>
                        <a:t>Kanni</a:t>
                      </a:r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 Village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13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33kV Line Materials for 0.5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 Mile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 Lot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Myanmar2" pitchFamily="34" charset="0"/>
                          <a:cs typeface="Myanmar2" pitchFamily="34" charset="0"/>
                        </a:rPr>
                        <a:t>Kanni</a:t>
                      </a:r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 Village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5842-C592-492C-9CBF-6D11994FEF8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6991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1966</TotalTime>
  <Words>667</Words>
  <Application>Microsoft Office PowerPoint</Application>
  <PresentationFormat>On-screen Show (4:3)</PresentationFormat>
  <Paragraphs>356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Priority Electrification Project List for Kayin State </vt:lpstr>
      <vt:lpstr>Slide 3</vt:lpstr>
      <vt:lpstr>Slide 4</vt:lpstr>
      <vt:lpstr>Detailed Electrification Plan for Kayin State (Within 2 miles from Existing 11 kV Distribution Line)</vt:lpstr>
      <vt:lpstr>Detailed Electrification Plan for Hpaan District (Within 2 miles from Existing 11 kV Distribution Line)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HP</cp:lastModifiedBy>
  <cp:revision>313</cp:revision>
  <dcterms:created xsi:type="dcterms:W3CDTF">2015-09-11T11:01:44Z</dcterms:created>
  <dcterms:modified xsi:type="dcterms:W3CDTF">2015-10-21T03:20:29Z</dcterms:modified>
</cp:coreProperties>
</file>